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83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5" r:id="rId10"/>
    <p:sldId id="265" r:id="rId11"/>
    <p:sldId id="28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4" r:id="rId29"/>
    <p:sldId id="282" r:id="rId30"/>
    <p:sldId id="287" r:id="rId31"/>
  </p:sldIdLst>
  <p:sldSz cx="9144000" cy="6858000" type="screen4x3"/>
  <p:notesSz cx="7010400" cy="92964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D061A-0731-437C-89F3-74280F90903E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7E80B-7F38-44FB-B0CA-603C86635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57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F41694-0A5B-4FBD-AF27-24EB8100A0F1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24F45E9-E3AA-4EFF-A881-8DD844E2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018C30-067F-4744-9BBB-EE92DF719B26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1328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1EA6B8-52FF-4FF4-AFD5-69180FD5C307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7412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A5FB798-5CFF-4E5B-B3F7-5E2B135ABEB0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7553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EFF1B7-EACA-4E8F-B1D7-1EB8372FF44B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7361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FDAE62A-C523-45C7-8DA9-0C7B65450D91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5301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7A06555-B238-4DE2-9FCB-15FBE6DD8963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880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E7FD8A-40CF-4E85-BFF0-55AF20DC87C4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586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26144E-6500-435F-800E-8DECEC013767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9778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808A163-D2F0-46EC-9511-4B06DCFF56B6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40203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E5C84E5-A23D-4EB7-9609-472A71C906EB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8545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12A44A-48A3-452C-B25C-EC06EB8476A1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1865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E2FD0D-06F1-4946-A859-52307D513FA4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4079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E2FD0D-06F1-4946-A859-52307D513FA4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0099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1EA6B8-52FF-4FF4-AFD5-69180FD5C307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201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133600"/>
            <a:ext cx="9144000" cy="1524000"/>
          </a:xfrm>
          <a:prstGeom prst="rect">
            <a:avLst/>
          </a:prstGeom>
          <a:solidFill>
            <a:srgbClr val="005097"/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71C4-6229-4769-AFA8-BC309009BD7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47800" y="6340475"/>
            <a:ext cx="2133600" cy="365125"/>
          </a:xfrm>
          <a:prstGeom prst="rect">
            <a:avLst/>
          </a:prstGeom>
        </p:spPr>
        <p:txBody>
          <a:bodyPr/>
          <a:lstStyle/>
          <a:p>
            <a:fld id="{C4C8BB33-074D-4992-8E81-B4F42A23C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6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57200"/>
            <a:ext cx="8293100" cy="849868"/>
          </a:xfrm>
          <a:prstGeom prst="rect">
            <a:avLst/>
          </a:prstGeom>
          <a:solidFill>
            <a:srgbClr val="005097"/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498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71C4-6229-4769-AFA8-BC309009BD7F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C8BB33-074D-4992-8E81-B4F42A23C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2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457200"/>
            <a:ext cx="8293100" cy="849868"/>
          </a:xfrm>
          <a:prstGeom prst="rect">
            <a:avLst/>
          </a:prstGeom>
          <a:solidFill>
            <a:srgbClr val="005097"/>
          </a:soli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498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71C4-6229-4769-AFA8-BC309009BD7F}" type="datetimeFigureOut">
              <a:rPr lang="en-US" smtClean="0"/>
              <a:t>9/29/2016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970871C4-6229-4769-AFA8-BC309009BD7F}" type="datetimeFigureOut">
              <a:rPr lang="en-US" smtClean="0"/>
              <a:t>9/29/2016</a:t>
            </a:fld>
            <a:endParaRPr lang="en-US"/>
          </a:p>
        </p:txBody>
      </p:sp>
      <p:pic>
        <p:nvPicPr>
          <p:cNvPr id="8" name="Picture 2" descr="\\llb-data\Marketing\Styleguide Logos\Non Styleguide Logos\Little League University\LLU_Logo_bl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903118"/>
            <a:ext cx="1756207" cy="80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95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b="1" i="1" dirty="0" smtClean="0"/>
              <a:t>Role of the DA / Expectations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Role of the DA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</a:t>
            </a:r>
            <a:r>
              <a:rPr lang="en-US" altLang="en-US" sz="2800" dirty="0" smtClean="0">
                <a:solidFill>
                  <a:schemeClr val="accent1"/>
                </a:solidFill>
              </a:rPr>
              <a:t>Validity </a:t>
            </a:r>
            <a:r>
              <a:rPr lang="en-US" altLang="en-US" sz="2800" dirty="0" smtClean="0"/>
              <a:t>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44042" name="AutoShape 10"/>
          <p:cNvSpPr>
            <a:spLocks/>
          </p:cNvSpPr>
          <p:nvPr/>
        </p:nvSpPr>
        <p:spPr bwMode="auto">
          <a:xfrm>
            <a:off x="4610100" y="1219200"/>
            <a:ext cx="3581400" cy="5029200"/>
          </a:xfrm>
          <a:prstGeom prst="borderCallout1">
            <a:avLst>
              <a:gd name="adj1" fmla="val 2144"/>
              <a:gd name="adj2" fmla="val -1963"/>
              <a:gd name="adj3" fmla="val 53972"/>
              <a:gd name="adj4" fmla="val -19820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Validity of </a:t>
            </a:r>
            <a:r>
              <a:rPr lang="en-US" altLang="en-US" sz="2400" dirty="0" smtClean="0">
                <a:latin typeface="Arial" charset="0"/>
              </a:rPr>
              <a:t>Election</a:t>
            </a: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</a:rPr>
              <a:t> </a:t>
            </a: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Majority of leagues must vote (quorum</a:t>
            </a:r>
            <a:r>
              <a:rPr lang="en-US" altLang="en-US" sz="2400" dirty="0" smtClean="0">
                <a:latin typeface="Arial" charset="0"/>
              </a:rPr>
              <a:t>)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Majority of the leagues voting necessary to elect </a:t>
            </a:r>
            <a:r>
              <a:rPr lang="en-US" altLang="en-US" sz="2400" dirty="0" smtClean="0">
                <a:latin typeface="Arial" charset="0"/>
              </a:rPr>
              <a:t>candidate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Current DA should appoint election </a:t>
            </a:r>
            <a:r>
              <a:rPr lang="en-US" altLang="en-US" sz="2400" dirty="0" smtClean="0">
                <a:latin typeface="Arial" charset="0"/>
              </a:rPr>
              <a:t>chairperson</a:t>
            </a: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8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Role of the DA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</a:t>
            </a:r>
            <a:r>
              <a:rPr lang="en-US" altLang="en-US" sz="2800" dirty="0" smtClean="0">
                <a:solidFill>
                  <a:schemeClr val="accent1"/>
                </a:solidFill>
              </a:rPr>
              <a:t>Validity</a:t>
            </a:r>
            <a:r>
              <a:rPr lang="en-US" altLang="en-US" sz="2800" dirty="0" smtClean="0"/>
              <a:t>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44042" name="AutoShape 10"/>
          <p:cNvSpPr>
            <a:spLocks/>
          </p:cNvSpPr>
          <p:nvPr/>
        </p:nvSpPr>
        <p:spPr bwMode="auto">
          <a:xfrm>
            <a:off x="4419600" y="1066800"/>
            <a:ext cx="3581400" cy="5334000"/>
          </a:xfrm>
          <a:prstGeom prst="borderCallout1">
            <a:avLst>
              <a:gd name="adj1" fmla="val 2144"/>
              <a:gd name="adj2" fmla="val -1963"/>
              <a:gd name="adj3" fmla="val 53972"/>
              <a:gd name="adj4" fmla="val -19820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latin typeface="Arial" charset="0"/>
              </a:rPr>
              <a:t>Current </a:t>
            </a:r>
            <a:r>
              <a:rPr lang="en-US" altLang="en-US" sz="2400" dirty="0">
                <a:latin typeface="Arial" charset="0"/>
              </a:rPr>
              <a:t>DA should </a:t>
            </a:r>
            <a:r>
              <a:rPr lang="en-US" altLang="en-US" sz="2400" dirty="0" smtClean="0">
                <a:latin typeface="Arial" charset="0"/>
              </a:rPr>
              <a:t>Authorized </a:t>
            </a:r>
            <a:r>
              <a:rPr lang="en-US" altLang="en-US" sz="2400" dirty="0">
                <a:latin typeface="Arial" charset="0"/>
              </a:rPr>
              <a:t>league rep may nominate candidate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Voting may be by ballot or show of hands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Report signed by chairperson, and each league rep present,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Two copies of report, one to DA, one to Little League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Completed by July 15</a:t>
            </a:r>
          </a:p>
        </p:txBody>
      </p:sp>
    </p:spTree>
    <p:extLst>
      <p:ext uri="{BB962C8B-B14F-4D97-AF65-F5344CB8AC3E}">
        <p14:creationId xmlns:p14="http://schemas.microsoft.com/office/powerpoint/2010/main" val="34175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581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</a:t>
            </a:r>
            <a:r>
              <a:rPr lang="en-US" altLang="en-US" sz="2800" dirty="0" smtClean="0">
                <a:solidFill>
                  <a:schemeClr val="accent1"/>
                </a:solidFill>
              </a:rPr>
              <a:t>By Mail / </a:t>
            </a:r>
            <a:r>
              <a:rPr lang="en-US" altLang="en-US" sz="2800" dirty="0" smtClean="0"/>
              <a:t>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46091" name="AutoShape 11"/>
          <p:cNvSpPr>
            <a:spLocks/>
          </p:cNvSpPr>
          <p:nvPr/>
        </p:nvSpPr>
        <p:spPr bwMode="auto">
          <a:xfrm>
            <a:off x="4495800" y="1752600"/>
            <a:ext cx="3657600" cy="3886200"/>
          </a:xfrm>
          <a:prstGeom prst="borderCallout1">
            <a:avLst>
              <a:gd name="adj1" fmla="val 3125"/>
              <a:gd name="adj2" fmla="val -1889"/>
              <a:gd name="adj3" fmla="val 68151"/>
              <a:gd name="adj4" fmla="val -61117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Election by Mail </a:t>
            </a:r>
            <a:endParaRPr lang="en-US" altLang="en-US" sz="2400" dirty="0" smtClean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Where travel makes meeting impractical, or majority of leagues not present at meeting, Little League will conduct election by mail.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30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</a:t>
            </a:r>
            <a:r>
              <a:rPr lang="en-US" altLang="en-US" sz="2800" dirty="0" smtClean="0">
                <a:solidFill>
                  <a:schemeClr val="accent1"/>
                </a:solidFill>
              </a:rPr>
              <a:t>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37900" name="AutoShape 12"/>
          <p:cNvSpPr>
            <a:spLocks/>
          </p:cNvSpPr>
          <p:nvPr/>
        </p:nvSpPr>
        <p:spPr bwMode="auto">
          <a:xfrm>
            <a:off x="4800600" y="1905000"/>
            <a:ext cx="3276600" cy="3733800"/>
          </a:xfrm>
          <a:prstGeom prst="borderCallout1">
            <a:avLst>
              <a:gd name="adj1" fmla="val 4056"/>
              <a:gd name="adj2" fmla="val -1889"/>
              <a:gd name="adj3" fmla="val 78595"/>
              <a:gd name="adj4" fmla="val -38869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Appointments </a:t>
            </a:r>
            <a:endParaRPr lang="en-US" altLang="en-US" sz="2400" dirty="0" smtClean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If neither of the procedures result in legal election, Headquarters reserves the right to appoint DA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35853" name="AutoShape 13"/>
          <p:cNvSpPr>
            <a:spLocks/>
          </p:cNvSpPr>
          <p:nvPr/>
        </p:nvSpPr>
        <p:spPr bwMode="auto">
          <a:xfrm>
            <a:off x="4495800" y="2286000"/>
            <a:ext cx="3657600" cy="1905000"/>
          </a:xfrm>
          <a:prstGeom prst="borderCallout1">
            <a:avLst>
              <a:gd name="adj1" fmla="val 9093"/>
              <a:gd name="adj2" fmla="val -1889"/>
              <a:gd name="adj3" fmla="val 192678"/>
              <a:gd name="adj4" fmla="val -29467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Assistants </a:t>
            </a:r>
            <a:r>
              <a:rPr lang="en-US" altLang="en-US" sz="2400" dirty="0" smtClean="0">
                <a:latin typeface="Arial" charset="0"/>
              </a:rPr>
              <a:t>may </a:t>
            </a:r>
            <a:r>
              <a:rPr lang="en-US" altLang="en-US" sz="2400" dirty="0">
                <a:latin typeface="Arial" charset="0"/>
              </a:rPr>
              <a:t>be appointed by DA</a:t>
            </a:r>
          </a:p>
        </p:txBody>
      </p:sp>
    </p:spTree>
    <p:extLst>
      <p:ext uri="{BB962C8B-B14F-4D97-AF65-F5344CB8AC3E}">
        <p14:creationId xmlns:p14="http://schemas.microsoft.com/office/powerpoint/2010/main" val="426321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41148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48142" name="AutoShape 14"/>
          <p:cNvSpPr>
            <a:spLocks/>
          </p:cNvSpPr>
          <p:nvPr/>
        </p:nvSpPr>
        <p:spPr bwMode="auto">
          <a:xfrm>
            <a:off x="5105400" y="1905000"/>
            <a:ext cx="3657600" cy="3733800"/>
          </a:xfrm>
          <a:prstGeom prst="borderCallout1">
            <a:avLst>
              <a:gd name="adj1" fmla="val 4690"/>
              <a:gd name="adj2" fmla="val -2083"/>
              <a:gd name="adj3" fmla="val 75782"/>
              <a:gd name="adj4" fmla="val -58074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District </a:t>
            </a:r>
            <a:r>
              <a:rPr lang="en-US" altLang="en-US" sz="2400" dirty="0" smtClean="0">
                <a:latin typeface="Arial" charset="0"/>
              </a:rPr>
              <a:t>Funds</a:t>
            </a: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latin typeface="Arial" charset="0"/>
              </a:rPr>
              <a:t> </a:t>
            </a: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All income </a:t>
            </a:r>
            <a:r>
              <a:rPr lang="en-US" altLang="en-US" sz="2400" dirty="0" smtClean="0">
                <a:latin typeface="Arial" charset="0"/>
              </a:rPr>
              <a:t>deposited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All payments by check signed by treasurer and countersigned by other district officer</a:t>
            </a:r>
          </a:p>
        </p:txBody>
      </p:sp>
    </p:spTree>
    <p:extLst>
      <p:ext uri="{BB962C8B-B14F-4D97-AF65-F5344CB8AC3E}">
        <p14:creationId xmlns:p14="http://schemas.microsoft.com/office/powerpoint/2010/main" val="40664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Authority of the DA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0104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Interpretations limited to current Rules, Regulations and Policies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Responsible to uphold philosophy of the 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Counsel leagues regularly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With unresponsive leagues, seek Regional Director’s assistance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 Annual Report to Regional Director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 smtClean="0"/>
              <a:t>League on suspension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 smtClean="0"/>
              <a:t>League with pending action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 smtClean="0"/>
              <a:t>Charter Waiver Process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6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07225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Chain of Command / Service</a:t>
            </a:r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>
            <a:off x="533400" y="1143000"/>
            <a:ext cx="7772400" cy="5257800"/>
          </a:xfrm>
          <a:prstGeom prst="flowChartExtract">
            <a:avLst/>
          </a:prstGeom>
          <a:gradFill>
            <a:gsLst>
              <a:gs pos="5000">
                <a:schemeClr val="accent1">
                  <a:tint val="50000"/>
                  <a:satMod val="300000"/>
                </a:schemeClr>
              </a:gs>
              <a:gs pos="61000">
                <a:schemeClr val="accent1">
                  <a:tint val="37000"/>
                  <a:satMod val="300000"/>
                </a:schemeClr>
              </a:gs>
              <a:gs pos="94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softEdge rad="63500"/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1447800" y="5407891"/>
            <a:ext cx="595514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2286000" y="42672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>
            <a:off x="3200400" y="2971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905000" y="5638800"/>
            <a:ext cx="518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Local Leagues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981200" y="4724400"/>
            <a:ext cx="5181600" cy="519113"/>
          </a:xfrm>
          <a:prstGeom prst="rect">
            <a:avLst/>
          </a:prstGeom>
          <a:noFill/>
          <a:ln>
            <a:noFill/>
          </a:ln>
          <a:effectLst>
            <a:softEdge rad="584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District Administrators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009900" y="3276600"/>
            <a:ext cx="31242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/>
              <a:t>Regional Headquarters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733800" y="2045853"/>
            <a:ext cx="18288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Little League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Headquarters</a:t>
            </a:r>
          </a:p>
        </p:txBody>
      </p:sp>
    </p:spTree>
    <p:extLst>
      <p:ext uri="{BB962C8B-B14F-4D97-AF65-F5344CB8AC3E}">
        <p14:creationId xmlns:p14="http://schemas.microsoft.com/office/powerpoint/2010/main" val="132768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  <p:bldP spid="9226" grpId="0"/>
      <p:bldP spid="922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Assistant DA s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66294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Necessary</a:t>
            </a:r>
          </a:p>
          <a:p>
            <a:pPr eaLnBrk="1" hangingPunct="1"/>
            <a:r>
              <a:rPr lang="en-US" altLang="en-US" dirty="0" smtClean="0"/>
              <a:t>Qualifications</a:t>
            </a:r>
          </a:p>
          <a:p>
            <a:pPr eaLnBrk="1" hangingPunct="1"/>
            <a:r>
              <a:rPr lang="en-US" altLang="en-US" dirty="0" smtClean="0"/>
              <a:t>Duties</a:t>
            </a:r>
          </a:p>
          <a:p>
            <a:pPr eaLnBrk="1" hangingPunct="1"/>
            <a:r>
              <a:rPr lang="en-US" altLang="en-US" dirty="0" smtClean="0"/>
              <a:t>Tenure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451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Assistant DA 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5814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Necessary</a:t>
            </a:r>
          </a:p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Qualifications</a:t>
            </a:r>
          </a:p>
          <a:p>
            <a:pPr eaLnBrk="1" hangingPunct="1"/>
            <a:r>
              <a:rPr lang="en-US" altLang="en-US" dirty="0" smtClean="0"/>
              <a:t>Duties</a:t>
            </a:r>
          </a:p>
          <a:p>
            <a:pPr eaLnBrk="1" hangingPunct="1"/>
            <a:r>
              <a:rPr lang="en-US" altLang="en-US" dirty="0" smtClean="0"/>
              <a:t>Tenure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55300" name="AutoShape 4"/>
          <p:cNvSpPr>
            <a:spLocks/>
          </p:cNvSpPr>
          <p:nvPr/>
        </p:nvSpPr>
        <p:spPr bwMode="auto">
          <a:xfrm>
            <a:off x="4267200" y="1295400"/>
            <a:ext cx="3810000" cy="5105400"/>
          </a:xfrm>
          <a:prstGeom prst="borderCallout1">
            <a:avLst>
              <a:gd name="adj1" fmla="val 2940"/>
              <a:gd name="adj2" fmla="val -1819"/>
              <a:gd name="adj3" fmla="val 19137"/>
              <a:gd name="adj4" fmla="val -17214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Should have served in a local league, preferably league president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Experienced in all facets of league operations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Should be resident of district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Have time to devote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Attend training session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13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066800"/>
          </a:xfrm>
        </p:spPr>
        <p:txBody>
          <a:bodyPr>
            <a:normAutofit/>
          </a:bodyPr>
          <a:lstStyle/>
          <a:p>
            <a:r>
              <a:rPr lang="en-US" altLang="en-US" sz="4000" dirty="0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1628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r>
              <a:rPr lang="en-US" altLang="en-US" dirty="0" smtClean="0"/>
              <a:t>Provide an overview of the DA Position</a:t>
            </a:r>
          </a:p>
          <a:p>
            <a:pPr eaLnBrk="1" hangingPunct="1"/>
            <a:r>
              <a:rPr lang="en-US" altLang="en-US" dirty="0" smtClean="0"/>
              <a:t>Provide Suggestions for Operation</a:t>
            </a:r>
          </a:p>
          <a:p>
            <a:pPr eaLnBrk="1" hangingPunct="1"/>
            <a:r>
              <a:rPr lang="en-US" altLang="en-US" dirty="0" smtClean="0"/>
              <a:t>Provide Opportunities for discussion and Interaction with other DA – ADAs</a:t>
            </a:r>
          </a:p>
        </p:txBody>
      </p:sp>
    </p:spTree>
    <p:extLst>
      <p:ext uri="{BB962C8B-B14F-4D97-AF65-F5344CB8AC3E}">
        <p14:creationId xmlns:p14="http://schemas.microsoft.com/office/powerpoint/2010/main" val="23425027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Assistant DA 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33528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Necessary</a:t>
            </a:r>
          </a:p>
          <a:p>
            <a:pPr eaLnBrk="1" hangingPunct="1"/>
            <a:r>
              <a:rPr lang="en-US" altLang="en-US" dirty="0" smtClean="0"/>
              <a:t>Qualifications</a:t>
            </a:r>
          </a:p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Duties</a:t>
            </a:r>
          </a:p>
          <a:p>
            <a:pPr eaLnBrk="1" hangingPunct="1"/>
            <a:r>
              <a:rPr lang="en-US" altLang="en-US" dirty="0" smtClean="0"/>
              <a:t>Tenure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56325" name="AutoShape 5"/>
          <p:cNvSpPr>
            <a:spLocks/>
          </p:cNvSpPr>
          <p:nvPr/>
        </p:nvSpPr>
        <p:spPr bwMode="auto">
          <a:xfrm>
            <a:off x="4191000" y="1371600"/>
            <a:ext cx="3886200" cy="4724400"/>
          </a:xfrm>
          <a:prstGeom prst="borderCallout1">
            <a:avLst>
              <a:gd name="adj1" fmla="val 2588"/>
              <a:gd name="adj2" fmla="val -1819"/>
              <a:gd name="adj3" fmla="val 32872"/>
              <a:gd name="adj4" fmla="val -40801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If more than one ADA, one position must be designated to serve in DA’s absence. (acting DA)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Attend seminars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Carry out mission of service to leagues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Promoting Little League to new communities</a:t>
            </a:r>
          </a:p>
        </p:txBody>
      </p:sp>
    </p:spTree>
    <p:extLst>
      <p:ext uri="{BB962C8B-B14F-4D97-AF65-F5344CB8AC3E}">
        <p14:creationId xmlns:p14="http://schemas.microsoft.com/office/powerpoint/2010/main" val="287361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Assistant DA 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00200"/>
            <a:ext cx="33528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Necessary</a:t>
            </a:r>
          </a:p>
          <a:p>
            <a:pPr eaLnBrk="1" hangingPunct="1"/>
            <a:r>
              <a:rPr lang="en-US" altLang="en-US" dirty="0" smtClean="0"/>
              <a:t>Qualifications</a:t>
            </a:r>
          </a:p>
          <a:p>
            <a:pPr eaLnBrk="1" hangingPunct="1"/>
            <a:r>
              <a:rPr lang="en-US" altLang="en-US" dirty="0" smtClean="0"/>
              <a:t>Duties</a:t>
            </a:r>
          </a:p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Tenure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54278" name="AutoShape 6"/>
          <p:cNvSpPr>
            <a:spLocks/>
          </p:cNvSpPr>
          <p:nvPr/>
        </p:nvSpPr>
        <p:spPr bwMode="auto">
          <a:xfrm>
            <a:off x="4038600" y="3810000"/>
            <a:ext cx="3962400" cy="1447800"/>
          </a:xfrm>
          <a:prstGeom prst="borderCallout1">
            <a:avLst>
              <a:gd name="adj1" fmla="val 10713"/>
              <a:gd name="adj2" fmla="val -1819"/>
              <a:gd name="adj3" fmla="val -45241"/>
              <a:gd name="adj4" fmla="val -31166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Appointed by DA to serve at DA discretion</a:t>
            </a:r>
          </a:p>
        </p:txBody>
      </p:sp>
    </p:spTree>
    <p:extLst>
      <p:ext uri="{BB962C8B-B14F-4D97-AF65-F5344CB8AC3E}">
        <p14:creationId xmlns:p14="http://schemas.microsoft.com/office/powerpoint/2010/main" val="135735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90513"/>
            <a:ext cx="7848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Suggested Organization – Committees</a:t>
            </a:r>
          </a:p>
        </p:txBody>
      </p:sp>
      <p:sp>
        <p:nvSpPr>
          <p:cNvPr id="21507" name="AutoShape 4"/>
          <p:cNvSpPr>
            <a:spLocks noChangeArrowheads="1"/>
          </p:cNvSpPr>
          <p:nvPr/>
        </p:nvSpPr>
        <p:spPr bwMode="auto">
          <a:xfrm>
            <a:off x="3055213" y="1600200"/>
            <a:ext cx="2881174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District Administrator</a:t>
            </a:r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 flipH="1">
            <a:off x="1676400" y="1828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16764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AutoShape 7"/>
          <p:cNvSpPr>
            <a:spLocks noChangeArrowheads="1"/>
          </p:cNvSpPr>
          <p:nvPr/>
        </p:nvSpPr>
        <p:spPr bwMode="auto">
          <a:xfrm>
            <a:off x="468005" y="1981200"/>
            <a:ext cx="2492990" cy="707886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Advisory Board</a:t>
            </a:r>
          </a:p>
          <a:p>
            <a:pPr algn="ctr">
              <a:spcBef>
                <a:spcPct val="0"/>
              </a:spcBef>
            </a:pPr>
            <a:r>
              <a:rPr lang="en-US" altLang="en-US" sz="2000" dirty="0">
                <a:latin typeface="Arial" charset="0"/>
              </a:rPr>
              <a:t>(League Presidents)</a:t>
            </a:r>
          </a:p>
        </p:txBody>
      </p:sp>
      <p:sp>
        <p:nvSpPr>
          <p:cNvPr id="21513" name="AutoShape 10"/>
          <p:cNvSpPr>
            <a:spLocks noChangeArrowheads="1"/>
          </p:cNvSpPr>
          <p:nvPr/>
        </p:nvSpPr>
        <p:spPr bwMode="auto">
          <a:xfrm>
            <a:off x="25466" y="4622680"/>
            <a:ext cx="1627369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Secretary</a:t>
            </a:r>
          </a:p>
        </p:txBody>
      </p:sp>
      <p:sp>
        <p:nvSpPr>
          <p:cNvPr id="21514" name="AutoShape 11"/>
          <p:cNvSpPr>
            <a:spLocks noChangeArrowheads="1"/>
          </p:cNvSpPr>
          <p:nvPr/>
        </p:nvSpPr>
        <p:spPr bwMode="auto">
          <a:xfrm>
            <a:off x="903222" y="4279781"/>
            <a:ext cx="2076402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Safety Officer</a:t>
            </a:r>
          </a:p>
        </p:txBody>
      </p:sp>
      <p:sp>
        <p:nvSpPr>
          <p:cNvPr id="21515" name="AutoShape 12"/>
          <p:cNvSpPr>
            <a:spLocks noChangeArrowheads="1"/>
          </p:cNvSpPr>
          <p:nvPr/>
        </p:nvSpPr>
        <p:spPr bwMode="auto">
          <a:xfrm>
            <a:off x="2930615" y="4267200"/>
            <a:ext cx="1632305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Treasurer</a:t>
            </a:r>
          </a:p>
        </p:txBody>
      </p:sp>
      <p:sp>
        <p:nvSpPr>
          <p:cNvPr id="21516" name="AutoShape 13"/>
          <p:cNvSpPr>
            <a:spLocks noChangeArrowheads="1"/>
          </p:cNvSpPr>
          <p:nvPr/>
        </p:nvSpPr>
        <p:spPr bwMode="auto">
          <a:xfrm>
            <a:off x="4761003" y="4267200"/>
            <a:ext cx="1222194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ADA’s</a:t>
            </a:r>
          </a:p>
        </p:txBody>
      </p:sp>
      <p:sp>
        <p:nvSpPr>
          <p:cNvPr id="21517" name="AutoShape 14"/>
          <p:cNvSpPr>
            <a:spLocks noChangeArrowheads="1"/>
          </p:cNvSpPr>
          <p:nvPr/>
        </p:nvSpPr>
        <p:spPr bwMode="auto">
          <a:xfrm>
            <a:off x="6002951" y="4114800"/>
            <a:ext cx="1481496" cy="707886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Umpire</a:t>
            </a:r>
          </a:p>
          <a:p>
            <a:pPr algn="ctr">
              <a:spcBef>
                <a:spcPct val="0"/>
              </a:spcBef>
            </a:pPr>
            <a:r>
              <a:rPr lang="en-US" altLang="en-US" sz="2000" dirty="0">
                <a:latin typeface="Arial" charset="0"/>
              </a:rPr>
              <a:t> Consultant</a:t>
            </a:r>
          </a:p>
        </p:txBody>
      </p:sp>
      <p:sp>
        <p:nvSpPr>
          <p:cNvPr id="21518" name="AutoShape 15"/>
          <p:cNvSpPr>
            <a:spLocks noChangeArrowheads="1"/>
          </p:cNvSpPr>
          <p:nvPr/>
        </p:nvSpPr>
        <p:spPr bwMode="auto">
          <a:xfrm>
            <a:off x="7712843" y="4114800"/>
            <a:ext cx="957313" cy="707886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Info</a:t>
            </a:r>
          </a:p>
          <a:p>
            <a:pPr algn="ctr">
              <a:spcBef>
                <a:spcPct val="0"/>
              </a:spcBef>
            </a:pPr>
            <a:r>
              <a:rPr lang="en-US" altLang="en-US" sz="2000" dirty="0">
                <a:latin typeface="Arial" charset="0"/>
              </a:rPr>
              <a:t>Officer</a:t>
            </a:r>
          </a:p>
        </p:txBody>
      </p:sp>
      <p:sp>
        <p:nvSpPr>
          <p:cNvPr id="21519" name="AutoShape 16"/>
          <p:cNvSpPr>
            <a:spLocks noChangeArrowheads="1"/>
          </p:cNvSpPr>
          <p:nvPr/>
        </p:nvSpPr>
        <p:spPr bwMode="auto">
          <a:xfrm>
            <a:off x="-56378" y="5791200"/>
            <a:ext cx="1941557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Membership</a:t>
            </a:r>
          </a:p>
        </p:txBody>
      </p:sp>
      <p:sp>
        <p:nvSpPr>
          <p:cNvPr id="21520" name="AutoShape 17"/>
          <p:cNvSpPr>
            <a:spLocks noChangeArrowheads="1"/>
          </p:cNvSpPr>
          <p:nvPr/>
        </p:nvSpPr>
        <p:spPr bwMode="auto">
          <a:xfrm>
            <a:off x="563841" y="6324600"/>
            <a:ext cx="1386918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Softball</a:t>
            </a:r>
          </a:p>
        </p:txBody>
      </p:sp>
      <p:sp>
        <p:nvSpPr>
          <p:cNvPr id="21521" name="AutoShape 18"/>
          <p:cNvSpPr>
            <a:spLocks noChangeArrowheads="1"/>
          </p:cNvSpPr>
          <p:nvPr/>
        </p:nvSpPr>
        <p:spPr bwMode="auto">
          <a:xfrm>
            <a:off x="1751718" y="5791200"/>
            <a:ext cx="1449564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Training</a:t>
            </a:r>
          </a:p>
        </p:txBody>
      </p:sp>
      <p:sp>
        <p:nvSpPr>
          <p:cNvPr id="21522" name="AutoShape 19"/>
          <p:cNvSpPr>
            <a:spLocks noChangeArrowheads="1"/>
          </p:cNvSpPr>
          <p:nvPr/>
        </p:nvSpPr>
        <p:spPr bwMode="auto">
          <a:xfrm>
            <a:off x="2228963" y="6324600"/>
            <a:ext cx="1257074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Safety</a:t>
            </a:r>
          </a:p>
        </p:txBody>
      </p:sp>
      <p:sp>
        <p:nvSpPr>
          <p:cNvPr id="21523" name="AutoShape 20"/>
          <p:cNvSpPr>
            <a:spLocks noChangeArrowheads="1"/>
          </p:cNvSpPr>
          <p:nvPr/>
        </p:nvSpPr>
        <p:spPr bwMode="auto">
          <a:xfrm>
            <a:off x="3571681" y="6324600"/>
            <a:ext cx="2114938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Vol Screening</a:t>
            </a:r>
          </a:p>
        </p:txBody>
      </p:sp>
      <p:sp>
        <p:nvSpPr>
          <p:cNvPr id="21524" name="AutoShape 21"/>
          <p:cNvSpPr>
            <a:spLocks noChangeArrowheads="1"/>
          </p:cNvSpPr>
          <p:nvPr/>
        </p:nvSpPr>
        <p:spPr bwMode="auto">
          <a:xfrm>
            <a:off x="3336747" y="5791200"/>
            <a:ext cx="1632306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Treasurer</a:t>
            </a:r>
          </a:p>
        </p:txBody>
      </p:sp>
      <p:sp>
        <p:nvSpPr>
          <p:cNvPr id="21525" name="AutoShape 22"/>
          <p:cNvSpPr>
            <a:spLocks noChangeArrowheads="1"/>
          </p:cNvSpPr>
          <p:nvPr/>
        </p:nvSpPr>
        <p:spPr bwMode="auto">
          <a:xfrm>
            <a:off x="4857720" y="5562600"/>
            <a:ext cx="1943161" cy="707886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Community </a:t>
            </a:r>
          </a:p>
          <a:p>
            <a:pPr algn="ctr">
              <a:spcBef>
                <a:spcPct val="0"/>
              </a:spcBef>
            </a:pPr>
            <a:r>
              <a:rPr lang="en-US" altLang="en-US" sz="2000" dirty="0">
                <a:latin typeface="Arial" charset="0"/>
              </a:rPr>
              <a:t>Participation</a:t>
            </a:r>
          </a:p>
        </p:txBody>
      </p:sp>
      <p:sp>
        <p:nvSpPr>
          <p:cNvPr id="21526" name="AutoShape 23"/>
          <p:cNvSpPr>
            <a:spLocks noChangeArrowheads="1"/>
          </p:cNvSpPr>
          <p:nvPr/>
        </p:nvSpPr>
        <p:spPr bwMode="auto">
          <a:xfrm>
            <a:off x="5625216" y="6324600"/>
            <a:ext cx="1627369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Secretary</a:t>
            </a:r>
          </a:p>
        </p:txBody>
      </p:sp>
      <p:sp>
        <p:nvSpPr>
          <p:cNvPr id="21527" name="AutoShape 24"/>
          <p:cNvSpPr>
            <a:spLocks noChangeArrowheads="1"/>
          </p:cNvSpPr>
          <p:nvPr/>
        </p:nvSpPr>
        <p:spPr bwMode="auto">
          <a:xfrm>
            <a:off x="7291254" y="6324600"/>
            <a:ext cx="1800493" cy="400110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Leadership</a:t>
            </a:r>
          </a:p>
        </p:txBody>
      </p:sp>
      <p:sp>
        <p:nvSpPr>
          <p:cNvPr id="21528" name="AutoShape 25"/>
          <p:cNvSpPr>
            <a:spLocks noChangeArrowheads="1"/>
          </p:cNvSpPr>
          <p:nvPr/>
        </p:nvSpPr>
        <p:spPr bwMode="auto">
          <a:xfrm>
            <a:off x="6930921" y="5562600"/>
            <a:ext cx="1301958" cy="707886"/>
          </a:xfrm>
          <a:prstGeom prst="flowChartProcess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ctr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Arial" charset="0"/>
              </a:rPr>
              <a:t>Public </a:t>
            </a:r>
          </a:p>
          <a:p>
            <a:pPr algn="ctr">
              <a:spcBef>
                <a:spcPct val="0"/>
              </a:spcBef>
            </a:pPr>
            <a:r>
              <a:rPr lang="en-US" altLang="en-US" sz="2000" dirty="0">
                <a:latin typeface="Arial" charset="0"/>
              </a:rPr>
              <a:t>Relations</a:t>
            </a:r>
          </a:p>
        </p:txBody>
      </p:sp>
      <p:sp>
        <p:nvSpPr>
          <p:cNvPr id="21529" name="Line 26"/>
          <p:cNvSpPr>
            <a:spLocks noChangeShapeType="1"/>
          </p:cNvSpPr>
          <p:nvPr/>
        </p:nvSpPr>
        <p:spPr bwMode="auto">
          <a:xfrm>
            <a:off x="4572000" y="20193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7"/>
          <p:cNvSpPr>
            <a:spLocks noChangeShapeType="1"/>
          </p:cNvSpPr>
          <p:nvPr/>
        </p:nvSpPr>
        <p:spPr bwMode="auto">
          <a:xfrm>
            <a:off x="762000" y="3962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4419600" y="3962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 flipH="1">
            <a:off x="731044" y="3962400"/>
            <a:ext cx="30956" cy="5618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22860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1"/>
          <p:cNvSpPr>
            <a:spLocks noChangeShapeType="1"/>
          </p:cNvSpPr>
          <p:nvPr/>
        </p:nvSpPr>
        <p:spPr bwMode="auto">
          <a:xfrm>
            <a:off x="37338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2"/>
          <p:cNvSpPr>
            <a:spLocks noChangeShapeType="1"/>
          </p:cNvSpPr>
          <p:nvPr/>
        </p:nvSpPr>
        <p:spPr bwMode="auto">
          <a:xfrm>
            <a:off x="53340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Line 33"/>
          <p:cNvSpPr>
            <a:spLocks noChangeShapeType="1"/>
          </p:cNvSpPr>
          <p:nvPr/>
        </p:nvSpPr>
        <p:spPr bwMode="auto">
          <a:xfrm>
            <a:off x="6705600" y="3962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Line 34"/>
          <p:cNvSpPr>
            <a:spLocks noChangeShapeType="1"/>
          </p:cNvSpPr>
          <p:nvPr/>
        </p:nvSpPr>
        <p:spPr bwMode="auto">
          <a:xfrm>
            <a:off x="8229600" y="3962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Text Box 35"/>
          <p:cNvSpPr txBox="1">
            <a:spLocks noChangeArrowheads="1"/>
          </p:cNvSpPr>
          <p:nvPr/>
        </p:nvSpPr>
        <p:spPr bwMode="auto">
          <a:xfrm>
            <a:off x="3657600" y="48768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COMMITTEES</a:t>
            </a:r>
          </a:p>
        </p:txBody>
      </p:sp>
      <p:sp>
        <p:nvSpPr>
          <p:cNvPr id="21539" name="Line 36"/>
          <p:cNvSpPr>
            <a:spLocks noChangeShapeType="1"/>
          </p:cNvSpPr>
          <p:nvPr/>
        </p:nvSpPr>
        <p:spPr bwMode="auto">
          <a:xfrm>
            <a:off x="45720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7"/>
          <p:cNvSpPr>
            <a:spLocks noChangeShapeType="1"/>
          </p:cNvSpPr>
          <p:nvPr/>
        </p:nvSpPr>
        <p:spPr bwMode="auto">
          <a:xfrm>
            <a:off x="4572000" y="5257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38"/>
          <p:cNvSpPr>
            <a:spLocks noChangeShapeType="1"/>
          </p:cNvSpPr>
          <p:nvPr/>
        </p:nvSpPr>
        <p:spPr bwMode="auto">
          <a:xfrm>
            <a:off x="4572000" y="54102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Line 39"/>
          <p:cNvSpPr>
            <a:spLocks noChangeShapeType="1"/>
          </p:cNvSpPr>
          <p:nvPr/>
        </p:nvSpPr>
        <p:spPr bwMode="auto">
          <a:xfrm flipH="1">
            <a:off x="914400" y="5410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Line 40"/>
          <p:cNvSpPr>
            <a:spLocks noChangeShapeType="1"/>
          </p:cNvSpPr>
          <p:nvPr/>
        </p:nvSpPr>
        <p:spPr bwMode="auto">
          <a:xfrm>
            <a:off x="8610600" y="5410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1"/>
          <p:cNvSpPr>
            <a:spLocks noChangeShapeType="1"/>
          </p:cNvSpPr>
          <p:nvPr/>
        </p:nvSpPr>
        <p:spPr bwMode="auto">
          <a:xfrm>
            <a:off x="6705600" y="5410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Line 42"/>
          <p:cNvSpPr>
            <a:spLocks noChangeShapeType="1"/>
          </p:cNvSpPr>
          <p:nvPr/>
        </p:nvSpPr>
        <p:spPr bwMode="auto">
          <a:xfrm>
            <a:off x="5029200" y="5410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Line 43"/>
          <p:cNvSpPr>
            <a:spLocks noChangeShapeType="1"/>
          </p:cNvSpPr>
          <p:nvPr/>
        </p:nvSpPr>
        <p:spPr bwMode="auto">
          <a:xfrm>
            <a:off x="3276600" y="5410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4"/>
          <p:cNvSpPr>
            <a:spLocks noChangeShapeType="1"/>
          </p:cNvSpPr>
          <p:nvPr/>
        </p:nvSpPr>
        <p:spPr bwMode="auto">
          <a:xfrm>
            <a:off x="1676400" y="5410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5"/>
          <p:cNvSpPr>
            <a:spLocks noChangeShapeType="1"/>
          </p:cNvSpPr>
          <p:nvPr/>
        </p:nvSpPr>
        <p:spPr bwMode="auto">
          <a:xfrm>
            <a:off x="914400" y="5410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6"/>
          <p:cNvSpPr>
            <a:spLocks noChangeShapeType="1"/>
          </p:cNvSpPr>
          <p:nvPr/>
        </p:nvSpPr>
        <p:spPr bwMode="auto">
          <a:xfrm>
            <a:off x="2438400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7"/>
          <p:cNvSpPr>
            <a:spLocks noChangeShapeType="1"/>
          </p:cNvSpPr>
          <p:nvPr/>
        </p:nvSpPr>
        <p:spPr bwMode="auto">
          <a:xfrm>
            <a:off x="4114800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8"/>
          <p:cNvSpPr>
            <a:spLocks noChangeShapeType="1"/>
          </p:cNvSpPr>
          <p:nvPr/>
        </p:nvSpPr>
        <p:spPr bwMode="auto">
          <a:xfrm>
            <a:off x="5791200" y="5410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9"/>
          <p:cNvSpPr>
            <a:spLocks noChangeShapeType="1"/>
          </p:cNvSpPr>
          <p:nvPr/>
        </p:nvSpPr>
        <p:spPr bwMode="auto">
          <a:xfrm>
            <a:off x="7543800" y="5410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6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Approved District Fund Plan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1628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At the beginning of the fiscal year (October 1- September 30) financial statement from previous fiscal year presented.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Copy to each league and LLI.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Present a budget for the new fiscal year to the leagues.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See sample district budget on LLU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Audit of accounts – by independent auditor or three or more league officials</a:t>
            </a:r>
          </a:p>
        </p:txBody>
      </p:sp>
    </p:spTree>
    <p:extLst>
      <p:ext uri="{BB962C8B-B14F-4D97-AF65-F5344CB8AC3E}">
        <p14:creationId xmlns:p14="http://schemas.microsoft.com/office/powerpoint/2010/main" val="100457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74638"/>
            <a:ext cx="6553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Insurance Coverage Available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1628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Travel Accident for District Administrators and their staff</a:t>
            </a:r>
          </a:p>
          <a:p>
            <a:pPr eaLnBrk="1" hangingPunct="1"/>
            <a:r>
              <a:rPr lang="en-US" altLang="en-US" dirty="0" smtClean="0"/>
              <a:t>General Liability Insurance for District Administrators</a:t>
            </a:r>
          </a:p>
          <a:p>
            <a:pPr eaLnBrk="1" hangingPunct="1"/>
            <a:r>
              <a:rPr lang="en-US" altLang="en-US" dirty="0" smtClean="0"/>
              <a:t>Association Directors and Officers Liability and Crime Insurance for District Administrators</a:t>
            </a:r>
          </a:p>
        </p:txBody>
      </p:sp>
    </p:spTree>
    <p:extLst>
      <p:ext uri="{BB962C8B-B14F-4D97-AF65-F5344CB8AC3E}">
        <p14:creationId xmlns:p14="http://schemas.microsoft.com/office/powerpoint/2010/main" val="249572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Congress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3276600" cy="45259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History</a:t>
            </a:r>
          </a:p>
          <a:p>
            <a:pPr eaLnBrk="1" hangingPunct="1"/>
            <a:r>
              <a:rPr lang="en-US" altLang="en-US" dirty="0" smtClean="0"/>
              <a:t>Purpose</a:t>
            </a:r>
          </a:p>
          <a:p>
            <a:pPr eaLnBrk="1" hangingPunct="1"/>
            <a:r>
              <a:rPr lang="en-US" altLang="en-US" dirty="0" smtClean="0"/>
              <a:t>Procedure for Agenda</a:t>
            </a:r>
          </a:p>
          <a:p>
            <a:pPr eaLnBrk="1" hangingPunct="1"/>
            <a:r>
              <a:rPr lang="en-US" altLang="en-US" dirty="0" smtClean="0"/>
              <a:t>Other functions of the Congress</a:t>
            </a:r>
          </a:p>
        </p:txBody>
      </p:sp>
      <p:sp>
        <p:nvSpPr>
          <p:cNvPr id="16388" name="AutoShape 4"/>
          <p:cNvSpPr>
            <a:spLocks/>
          </p:cNvSpPr>
          <p:nvPr/>
        </p:nvSpPr>
        <p:spPr bwMode="auto">
          <a:xfrm>
            <a:off x="4267200" y="1562100"/>
            <a:ext cx="3581400" cy="1485900"/>
          </a:xfrm>
          <a:prstGeom prst="borderCallout1">
            <a:avLst>
              <a:gd name="adj1" fmla="val 9093"/>
              <a:gd name="adj2" fmla="val -1921"/>
              <a:gd name="adj3" fmla="val 23600"/>
              <a:gd name="adj4" fmla="val -41962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First Congress held in Chicago, March 22-24, 1956</a:t>
            </a:r>
          </a:p>
        </p:txBody>
      </p:sp>
    </p:spTree>
    <p:extLst>
      <p:ext uri="{BB962C8B-B14F-4D97-AF65-F5344CB8AC3E}">
        <p14:creationId xmlns:p14="http://schemas.microsoft.com/office/powerpoint/2010/main" val="188917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Congress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30480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History</a:t>
            </a:r>
          </a:p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Purpose</a:t>
            </a:r>
          </a:p>
          <a:p>
            <a:pPr eaLnBrk="1" hangingPunct="1"/>
            <a:r>
              <a:rPr lang="en-US" altLang="en-US" dirty="0" smtClean="0"/>
              <a:t>Procedure for Agenda</a:t>
            </a:r>
          </a:p>
          <a:p>
            <a:pPr eaLnBrk="1" hangingPunct="1"/>
            <a:r>
              <a:rPr lang="en-US" altLang="en-US" dirty="0" smtClean="0"/>
              <a:t>Other functions of the Congress</a:t>
            </a:r>
          </a:p>
        </p:txBody>
      </p:sp>
      <p:sp>
        <p:nvSpPr>
          <p:cNvPr id="57349" name="AutoShape 5"/>
          <p:cNvSpPr>
            <a:spLocks/>
          </p:cNvSpPr>
          <p:nvPr/>
        </p:nvSpPr>
        <p:spPr bwMode="auto">
          <a:xfrm>
            <a:off x="4191000" y="1600200"/>
            <a:ext cx="3886200" cy="2209800"/>
          </a:xfrm>
          <a:prstGeom prst="borderCallout1">
            <a:avLst>
              <a:gd name="adj1" fmla="val 6250"/>
              <a:gd name="adj2" fmla="val -1852"/>
              <a:gd name="adj3" fmla="val 38762"/>
              <a:gd name="adj4" fmla="val -35264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To give field personnel a voice in the affairs of Little League Baseball and Softball.</a:t>
            </a:r>
          </a:p>
        </p:txBody>
      </p:sp>
    </p:spTree>
    <p:extLst>
      <p:ext uri="{BB962C8B-B14F-4D97-AF65-F5344CB8AC3E}">
        <p14:creationId xmlns:p14="http://schemas.microsoft.com/office/powerpoint/2010/main" val="294664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Congress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37710"/>
            <a:ext cx="32004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History</a:t>
            </a:r>
          </a:p>
          <a:p>
            <a:pPr eaLnBrk="1" hangingPunct="1"/>
            <a:r>
              <a:rPr lang="en-US" altLang="en-US" dirty="0" smtClean="0"/>
              <a:t>Purpose</a:t>
            </a:r>
          </a:p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Procedure for Agenda</a:t>
            </a:r>
          </a:p>
          <a:p>
            <a:pPr eaLnBrk="1" hangingPunct="1"/>
            <a:r>
              <a:rPr lang="en-US" altLang="en-US" dirty="0" smtClean="0"/>
              <a:t>Other functions of the Congress</a:t>
            </a:r>
          </a:p>
        </p:txBody>
      </p:sp>
      <p:sp>
        <p:nvSpPr>
          <p:cNvPr id="58374" name="AutoShape 6"/>
          <p:cNvSpPr>
            <a:spLocks/>
          </p:cNvSpPr>
          <p:nvPr/>
        </p:nvSpPr>
        <p:spPr bwMode="auto">
          <a:xfrm>
            <a:off x="4114800" y="1371600"/>
            <a:ext cx="4038600" cy="5105400"/>
          </a:xfrm>
          <a:prstGeom prst="borderCallout1">
            <a:avLst>
              <a:gd name="adj1" fmla="val 2727"/>
              <a:gd name="adj2" fmla="val -1667"/>
              <a:gd name="adj3" fmla="val 28634"/>
              <a:gd name="adj4" fmla="val -19167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Leagues and DA are invited to send recommendations to Rules Committee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Committee tabulates subjects and prepares agenda of subjects with greatest interest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Delegates ( DAs or approved alternates) vote on subject following round table discussions</a:t>
            </a:r>
            <a:r>
              <a:rPr lang="en-US" altLang="en-US" sz="2400" dirty="0" smtClean="0">
                <a:latin typeface="Arial" charset="0"/>
              </a:rPr>
              <a:t>.</a:t>
            </a: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2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Congress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37710"/>
            <a:ext cx="32004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History</a:t>
            </a:r>
          </a:p>
          <a:p>
            <a:pPr eaLnBrk="1" hangingPunct="1"/>
            <a:r>
              <a:rPr lang="en-US" altLang="en-US" dirty="0" smtClean="0"/>
              <a:t>Purpose</a:t>
            </a:r>
          </a:p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Procedure for Agenda</a:t>
            </a:r>
          </a:p>
          <a:p>
            <a:pPr eaLnBrk="1" hangingPunct="1"/>
            <a:r>
              <a:rPr lang="en-US" altLang="en-US" dirty="0" smtClean="0"/>
              <a:t>Other functions of the Congress</a:t>
            </a:r>
          </a:p>
        </p:txBody>
      </p:sp>
      <p:sp>
        <p:nvSpPr>
          <p:cNvPr id="58374" name="AutoShape 6"/>
          <p:cNvSpPr>
            <a:spLocks/>
          </p:cNvSpPr>
          <p:nvPr/>
        </p:nvSpPr>
        <p:spPr bwMode="auto">
          <a:xfrm>
            <a:off x="4114800" y="1371600"/>
            <a:ext cx="4038600" cy="2590800"/>
          </a:xfrm>
          <a:prstGeom prst="borderCallout1">
            <a:avLst>
              <a:gd name="adj1" fmla="val 2727"/>
              <a:gd name="adj2" fmla="val -1667"/>
              <a:gd name="adj3" fmla="val 50203"/>
              <a:gd name="adj4" fmla="val -12249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latin typeface="Arial" charset="0"/>
              </a:rPr>
              <a:t>Final </a:t>
            </a:r>
            <a:r>
              <a:rPr lang="en-US" altLang="en-US" sz="2400" dirty="0">
                <a:latin typeface="Arial" charset="0"/>
              </a:rPr>
              <a:t>vote tabulated via computer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Referred to International Board of Directors for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247416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International Congress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1242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History</a:t>
            </a:r>
          </a:p>
          <a:p>
            <a:pPr eaLnBrk="1" hangingPunct="1"/>
            <a:r>
              <a:rPr lang="en-US" altLang="en-US" dirty="0" smtClean="0"/>
              <a:t>Purpose</a:t>
            </a:r>
          </a:p>
          <a:p>
            <a:pPr eaLnBrk="1" hangingPunct="1"/>
            <a:r>
              <a:rPr lang="en-US" altLang="en-US" dirty="0" smtClean="0"/>
              <a:t>Procedure for Agenda</a:t>
            </a:r>
          </a:p>
          <a:p>
            <a:pPr eaLnBrk="1" hangingPunct="1"/>
            <a:r>
              <a:rPr lang="en-US" altLang="en-US" dirty="0" smtClean="0">
                <a:solidFill>
                  <a:schemeClr val="accent1"/>
                </a:solidFill>
              </a:rPr>
              <a:t>Other functions of the Congress</a:t>
            </a:r>
          </a:p>
        </p:txBody>
      </p:sp>
      <p:sp>
        <p:nvSpPr>
          <p:cNvPr id="59399" name="AutoShape 7"/>
          <p:cNvSpPr>
            <a:spLocks/>
          </p:cNvSpPr>
          <p:nvPr/>
        </p:nvSpPr>
        <p:spPr bwMode="auto">
          <a:xfrm>
            <a:off x="4191000" y="1752600"/>
            <a:ext cx="3886200" cy="3810000"/>
          </a:xfrm>
          <a:prstGeom prst="borderCallout1">
            <a:avLst>
              <a:gd name="adj1" fmla="val 4056"/>
              <a:gd name="adj2" fmla="val -1667"/>
              <a:gd name="adj3" fmla="val 56905"/>
              <a:gd name="adj4" fmla="val -12984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Nominate New International Board – Field Representative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Expense of delegates handled through escrow fund, created by part of charter fees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Educational opportunities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Convenes every 4 years</a:t>
            </a:r>
          </a:p>
        </p:txBody>
      </p:sp>
    </p:spTree>
    <p:extLst>
      <p:ext uri="{BB962C8B-B14F-4D97-AF65-F5344CB8AC3E}">
        <p14:creationId xmlns:p14="http://schemas.microsoft.com/office/powerpoint/2010/main" val="230766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Role of the 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8862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7172" name="AutoShape 4"/>
          <p:cNvSpPr>
            <a:spLocks/>
          </p:cNvSpPr>
          <p:nvPr/>
        </p:nvSpPr>
        <p:spPr bwMode="auto">
          <a:xfrm>
            <a:off x="4648200" y="1600200"/>
            <a:ext cx="3048000" cy="4343400"/>
          </a:xfrm>
          <a:prstGeom prst="borderCallout2">
            <a:avLst>
              <a:gd name="adj1" fmla="val 2806"/>
              <a:gd name="adj2" fmla="val -1921"/>
              <a:gd name="adj3" fmla="val 2806"/>
              <a:gd name="adj4" fmla="val -24560"/>
              <a:gd name="adj5" fmla="val 4912"/>
              <a:gd name="adj6" fmla="val -39363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/>
              <a:t>Should have served in local league, preferably  League </a:t>
            </a:r>
            <a:r>
              <a:rPr lang="en-US" altLang="en-US" sz="2400" dirty="0" smtClean="0"/>
              <a:t>President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/>
              <a:t>Should be a resident of the District </a:t>
            </a:r>
            <a:r>
              <a:rPr lang="en-US" altLang="en-US" sz="2400" dirty="0" smtClean="0"/>
              <a:t>Area</a:t>
            </a:r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/>
          </a:p>
          <a:p>
            <a:pPr marL="342900" indent="-342900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/>
              <a:t>Have the time to devote to activities</a:t>
            </a:r>
          </a:p>
          <a:p>
            <a:pPr eaLnBrk="1" hangingPunct="1">
              <a:spcBef>
                <a:spcPct val="0"/>
              </a:spcBef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740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League Administrator, what expectations would have for a District Administrator?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64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Role of the 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29701" name="AutoShape 5"/>
          <p:cNvSpPr>
            <a:spLocks/>
          </p:cNvSpPr>
          <p:nvPr/>
        </p:nvSpPr>
        <p:spPr bwMode="auto">
          <a:xfrm>
            <a:off x="4648200" y="1295400"/>
            <a:ext cx="3429000" cy="5105400"/>
          </a:xfrm>
          <a:prstGeom prst="borderCallout2">
            <a:avLst>
              <a:gd name="adj1" fmla="val 2653"/>
              <a:gd name="adj2" fmla="val -1921"/>
              <a:gd name="adj3" fmla="val 2653"/>
              <a:gd name="adj4" fmla="val -19389"/>
              <a:gd name="adj5" fmla="val 14607"/>
              <a:gd name="adj6" fmla="val -33247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Aware that they are representative of leagues to </a:t>
            </a:r>
            <a:r>
              <a:rPr lang="en-US" altLang="en-US" sz="2400" dirty="0" smtClean="0">
                <a:latin typeface="Arial" charset="0"/>
              </a:rPr>
              <a:t>Headquarters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Knowledgeable and support principles of </a:t>
            </a:r>
            <a:r>
              <a:rPr lang="en-US" altLang="en-US" sz="2400" dirty="0" smtClean="0">
                <a:latin typeface="Arial" charset="0"/>
              </a:rPr>
              <a:t>program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Understand policies, Rules, Regulations and have good judgment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66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7338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31750" name="AutoShape 6"/>
          <p:cNvSpPr>
            <a:spLocks/>
          </p:cNvSpPr>
          <p:nvPr/>
        </p:nvSpPr>
        <p:spPr bwMode="auto">
          <a:xfrm>
            <a:off x="4572000" y="1828800"/>
            <a:ext cx="3505200" cy="4038600"/>
          </a:xfrm>
          <a:prstGeom prst="borderCallout2">
            <a:avLst>
              <a:gd name="adj1" fmla="val 3093"/>
              <a:gd name="adj2" fmla="val -1921"/>
              <a:gd name="adj3" fmla="val 3093"/>
              <a:gd name="adj4" fmla="val -9014"/>
              <a:gd name="adj5" fmla="val 17012"/>
              <a:gd name="adj6" fmla="val -12658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Frequent contact with </a:t>
            </a:r>
            <a:r>
              <a:rPr lang="en-US" altLang="en-US" sz="2400" dirty="0" smtClean="0">
                <a:latin typeface="Arial" charset="0"/>
              </a:rPr>
              <a:t>leagues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Monthly meetings desirable, min. 3-4 </a:t>
            </a:r>
            <a:r>
              <a:rPr lang="en-US" altLang="en-US" sz="2400" dirty="0" smtClean="0">
                <a:latin typeface="Arial" charset="0"/>
              </a:rPr>
              <a:t>annually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Agendas well planned, allow time for discussions</a:t>
            </a:r>
          </a:p>
        </p:txBody>
      </p:sp>
    </p:spTree>
    <p:extLst>
      <p:ext uri="{BB962C8B-B14F-4D97-AF65-F5344CB8AC3E}">
        <p14:creationId xmlns:p14="http://schemas.microsoft.com/office/powerpoint/2010/main" val="419985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33799" name="AutoShape 7"/>
          <p:cNvSpPr>
            <a:spLocks/>
          </p:cNvSpPr>
          <p:nvPr/>
        </p:nvSpPr>
        <p:spPr bwMode="auto">
          <a:xfrm>
            <a:off x="4648200" y="1828800"/>
            <a:ext cx="3505200" cy="4495800"/>
          </a:xfrm>
          <a:prstGeom prst="borderCallout1">
            <a:avLst>
              <a:gd name="adj1" fmla="val 2542"/>
              <a:gd name="adj2" fmla="val -1921"/>
              <a:gd name="adj3" fmla="val 32466"/>
              <a:gd name="adj4" fmla="val -26713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Form a district </a:t>
            </a:r>
            <a:r>
              <a:rPr lang="en-US" altLang="en-US" sz="2400" dirty="0" smtClean="0">
                <a:latin typeface="Arial" charset="0"/>
              </a:rPr>
              <a:t>organization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Call </a:t>
            </a:r>
            <a:r>
              <a:rPr lang="en-US" altLang="en-US" sz="2400" dirty="0" smtClean="0">
                <a:latin typeface="Arial" charset="0"/>
              </a:rPr>
              <a:t>meetings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Conduct district </a:t>
            </a:r>
            <a:r>
              <a:rPr lang="en-US" altLang="en-US" sz="2400" dirty="0" smtClean="0">
                <a:latin typeface="Arial" charset="0"/>
              </a:rPr>
              <a:t>tournaments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Delegate responsibilities (which are prudent and essential) 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52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3581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Elections 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39944" name="AutoShape 8"/>
          <p:cNvSpPr>
            <a:spLocks/>
          </p:cNvSpPr>
          <p:nvPr/>
        </p:nvSpPr>
        <p:spPr bwMode="auto">
          <a:xfrm>
            <a:off x="4495800" y="1676400"/>
            <a:ext cx="3657600" cy="5029200"/>
          </a:xfrm>
          <a:prstGeom prst="borderCallout1">
            <a:avLst>
              <a:gd name="adj1" fmla="val 2542"/>
              <a:gd name="adj2" fmla="val -1889"/>
              <a:gd name="adj3" fmla="val 42028"/>
              <a:gd name="adj4" fmla="val -25410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200" dirty="0">
                <a:latin typeface="Arial" charset="0"/>
              </a:rPr>
              <a:t>Elected for a term of </a:t>
            </a:r>
            <a:r>
              <a:rPr lang="en-US" altLang="en-US" sz="2200" dirty="0" smtClean="0">
                <a:latin typeface="Arial" charset="0"/>
              </a:rPr>
              <a:t>four years </a:t>
            </a:r>
            <a:r>
              <a:rPr lang="en-US" altLang="en-US" sz="2200" dirty="0">
                <a:latin typeface="Arial" charset="0"/>
              </a:rPr>
              <a:t>by league </a:t>
            </a:r>
            <a:r>
              <a:rPr lang="en-US" altLang="en-US" sz="2200" dirty="0" smtClean="0">
                <a:latin typeface="Arial" charset="0"/>
              </a:rPr>
              <a:t>presidents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2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200" dirty="0">
                <a:latin typeface="Arial" charset="0"/>
              </a:rPr>
              <a:t>If resignation / termination, successor is appointed by LLB for balance of unexpired </a:t>
            </a:r>
            <a:r>
              <a:rPr lang="en-US" altLang="en-US" sz="2200" dirty="0" smtClean="0">
                <a:latin typeface="Arial" charset="0"/>
              </a:rPr>
              <a:t>term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2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200" dirty="0">
                <a:latin typeface="Arial" charset="0"/>
              </a:rPr>
              <a:t>Elections by July 15, terms start October </a:t>
            </a:r>
            <a:r>
              <a:rPr lang="en-US" altLang="en-US" sz="2200" dirty="0" smtClean="0">
                <a:latin typeface="Arial" charset="0"/>
              </a:rPr>
              <a:t>1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2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200" dirty="0">
                <a:latin typeface="Arial" charset="0"/>
              </a:rPr>
              <a:t>All records to successor</a:t>
            </a:r>
          </a:p>
        </p:txBody>
      </p:sp>
    </p:spTree>
    <p:extLst>
      <p:ext uri="{BB962C8B-B14F-4D97-AF65-F5344CB8AC3E}">
        <p14:creationId xmlns:p14="http://schemas.microsoft.com/office/powerpoint/2010/main" val="11632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Elections </a:t>
            </a:r>
            <a:r>
              <a:rPr lang="en-US" altLang="en-US" sz="2800" dirty="0" smtClean="0"/>
              <a:t>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41993" name="AutoShape 9"/>
          <p:cNvSpPr>
            <a:spLocks/>
          </p:cNvSpPr>
          <p:nvPr/>
        </p:nvSpPr>
        <p:spPr bwMode="auto">
          <a:xfrm>
            <a:off x="4800600" y="1219200"/>
            <a:ext cx="3352800" cy="4572000"/>
          </a:xfrm>
          <a:prstGeom prst="borderCallout1">
            <a:avLst>
              <a:gd name="adj1" fmla="val 2421"/>
              <a:gd name="adj2" fmla="val -1889"/>
              <a:gd name="adj3" fmla="val 56475"/>
              <a:gd name="adj4" fmla="val -70494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Election </a:t>
            </a:r>
            <a:r>
              <a:rPr lang="en-US" altLang="en-US" sz="2400" dirty="0" smtClean="0">
                <a:latin typeface="Arial" charset="0"/>
              </a:rPr>
              <a:t>Procedures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Report forms and cards sent to DA in </a:t>
            </a:r>
            <a:r>
              <a:rPr lang="en-US" altLang="en-US" sz="2400" dirty="0" smtClean="0">
                <a:latin typeface="Arial" charset="0"/>
              </a:rPr>
              <a:t>June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Election held at time of tournament meeting before July 15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02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Role of the DA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36576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Qualifications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Status in Service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Communications and Contact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Tenure of Office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accent1"/>
                </a:solidFill>
              </a:rPr>
              <a:t>Elections </a:t>
            </a:r>
            <a:r>
              <a:rPr lang="en-US" altLang="en-US" sz="2800" dirty="0" smtClean="0"/>
              <a:t>/ Validity / By Mail / Appointments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Assistant Administrators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District Funds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  <p:sp>
        <p:nvSpPr>
          <p:cNvPr id="41993" name="AutoShape 9"/>
          <p:cNvSpPr>
            <a:spLocks/>
          </p:cNvSpPr>
          <p:nvPr/>
        </p:nvSpPr>
        <p:spPr bwMode="auto">
          <a:xfrm>
            <a:off x="4800600" y="1219200"/>
            <a:ext cx="3352800" cy="4419600"/>
          </a:xfrm>
          <a:prstGeom prst="borderCallout1">
            <a:avLst>
              <a:gd name="adj1" fmla="val 2421"/>
              <a:gd name="adj2" fmla="val -1889"/>
              <a:gd name="adj3" fmla="val 56475"/>
              <a:gd name="adj4" fmla="val -70494"/>
            </a:avLst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143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latin typeface="Arial" charset="0"/>
              </a:rPr>
              <a:t>Notice </a:t>
            </a:r>
            <a:r>
              <a:rPr lang="en-US" altLang="en-US" sz="2400" dirty="0">
                <a:latin typeface="Arial" charset="0"/>
              </a:rPr>
              <a:t>to each league at least 7 days in advance of meeting </a:t>
            </a:r>
            <a:r>
              <a:rPr lang="en-US" altLang="en-US" sz="2400" dirty="0" smtClean="0">
                <a:latin typeface="Arial" charset="0"/>
              </a:rPr>
              <a:t>date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Arial" charset="0"/>
              </a:rPr>
              <a:t>Current chartered leagues are eligible to nominate and vote</a:t>
            </a:r>
          </a:p>
          <a:p>
            <a:pPr marL="342900" indent="-342900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US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9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268&quot;&gt;&lt;/object&gt;&lt;object type=&quot;2&quot; unique_id=&quot;10269&quot;&gt;&lt;object type=&quot;3&quot; unique_id=&quot;10270&quot;&gt;&lt;property id=&quot;20148&quot; value=&quot;5&quot;/&gt;&lt;property id=&quot;20300&quot; value=&quot;Slide 1 - &amp;quot;New DA / ADA &amp;#x0D;&amp;#x0A;Presentation&amp;#x0D;&amp;#x0A;Printable Version&amp;quot;&quot;/&gt;&lt;property id=&quot;20307&quot; value=&quot;257&quot;/&gt;&lt;/object&gt;&lt;object type=&quot;3&quot; unique_id=&quot;10271&quot;&gt;&lt;property id=&quot;20148&quot; value=&quot;5&quot;/&gt;&lt;property id=&quot;20300&quot; value=&quot;Slide 2 - &amp;quot;New DA / ADA Presentation Objectives&amp;quot;&quot;/&gt;&lt;property id=&quot;20307&quot; value=&quot;258&quot;/&gt;&lt;/object&gt;&lt;object type=&quot;3&quot; unique_id=&quot;10272&quot;&gt;&lt;property id=&quot;20148&quot; value=&quot;5&quot;/&gt;&lt;property id=&quot;20300&quot; value=&quot;Slide 3 - &amp;quot;Role of the DA&amp;quot;&quot;/&gt;&lt;property id=&quot;20307&quot; value=&quot;259&quot;/&gt;&lt;/object&gt;&lt;object type=&quot;3&quot; unique_id=&quot;10273&quot;&gt;&lt;property id=&quot;20148&quot; value=&quot;5&quot;/&gt;&lt;property id=&quot;20300&quot; value=&quot;Slide 4 - &amp;quot;Role of the DA&amp;quot;&quot;/&gt;&lt;property id=&quot;20307&quot; value=&quot;260&quot;/&gt;&lt;/object&gt;&lt;object type=&quot;3&quot; unique_id=&quot;10274&quot;&gt;&lt;property id=&quot;20148&quot; value=&quot;5&quot;/&gt;&lt;property id=&quot;20300&quot; value=&quot;Slide 5 - &amp;quot;Role of the DA&amp;quot;&quot;/&gt;&lt;property id=&quot;20307&quot; value=&quot;261&quot;/&gt;&lt;/object&gt;&lt;object type=&quot;3&quot; unique_id=&quot;10275&quot;&gt;&lt;property id=&quot;20148&quot; value=&quot;5&quot;/&gt;&lt;property id=&quot;20300&quot; value=&quot;Slide 6 - &amp;quot;Role of the DA&amp;quot;&quot;/&gt;&lt;property id=&quot;20307&quot; value=&quot;262&quot;/&gt;&lt;/object&gt;&lt;object type=&quot;3&quot; unique_id=&quot;10276&quot;&gt;&lt;property id=&quot;20148&quot; value=&quot;5&quot;/&gt;&lt;property id=&quot;20300&quot; value=&quot;Slide 7 - &amp;quot;Role of the DA&amp;quot;&quot;/&gt;&lt;property id=&quot;20307&quot; value=&quot;263&quot;/&gt;&lt;/object&gt;&lt;object type=&quot;3&quot; unique_id=&quot;10277&quot;&gt;&lt;property id=&quot;20148&quot; value=&quot;5&quot;/&gt;&lt;property id=&quot;20300&quot; value=&quot;Slide 8 - &amp;quot;Role of the DA&amp;quot;&quot;/&gt;&lt;property id=&quot;20307&quot; value=&quot;264&quot;/&gt;&lt;/object&gt;&lt;object type=&quot;3&quot; unique_id=&quot;10278&quot;&gt;&lt;property id=&quot;20148&quot; value=&quot;5&quot;/&gt;&lt;property id=&quot;20300&quot; value=&quot;Slide 9 - &amp;quot;Role of the DA&amp;quot;&quot;/&gt;&lt;property id=&quot;20307&quot; value=&quot;265&quot;/&gt;&lt;/object&gt;&lt;object type=&quot;3&quot; unique_id=&quot;10279&quot;&gt;&lt;property id=&quot;20148&quot; value=&quot;5&quot;/&gt;&lt;property id=&quot;20300&quot; value=&quot;Slide 10 - &amp;quot;Role of the DA&amp;quot;&quot;/&gt;&lt;property id=&quot;20307&quot; value=&quot;266&quot;/&gt;&lt;/object&gt;&lt;object type=&quot;3&quot; unique_id=&quot;10280&quot;&gt;&lt;property id=&quot;20148&quot; value=&quot;5&quot;/&gt;&lt;property id=&quot;20300&quot; value=&quot;Slide 11 - &amp;quot;Role of the DA&amp;quot;&quot;/&gt;&lt;property id=&quot;20307&quot; value=&quot;267&quot;/&gt;&lt;/object&gt;&lt;object type=&quot;3&quot; unique_id=&quot;10281&quot;&gt;&lt;property id=&quot;20148&quot; value=&quot;5&quot;/&gt;&lt;property id=&quot;20300&quot; value=&quot;Slide 12 - &amp;quot;Role of the DA&amp;quot;&quot;/&gt;&lt;property id=&quot;20307&quot; value=&quot;268&quot;/&gt;&lt;/object&gt;&lt;object type=&quot;3&quot; unique_id=&quot;10282&quot;&gt;&lt;property id=&quot;20148&quot; value=&quot;5&quot;/&gt;&lt;property id=&quot;20300&quot; value=&quot;Slide 13 - &amp;quot;Role of the DA&amp;quot;&quot;/&gt;&lt;property id=&quot;20307&quot; value=&quot;269&quot;/&gt;&lt;/object&gt;&lt;object type=&quot;3&quot; unique_id=&quot;10283&quot;&gt;&lt;property id=&quot;20148&quot; value=&quot;5&quot;/&gt;&lt;property id=&quot;20300&quot; value=&quot;Slide 14 - &amp;quot;Authority of the DA&amp;quot;&quot;/&gt;&lt;property id=&quot;20307&quot; value=&quot;270&quot;/&gt;&lt;/object&gt;&lt;object type=&quot;3&quot; unique_id=&quot;10284&quot;&gt;&lt;property id=&quot;20148&quot; value=&quot;5&quot;/&gt;&lt;property id=&quot;20300&quot; value=&quot;Slide 15 - &amp;quot;Chain of Command / Service&amp;quot;&quot;/&gt;&lt;property id=&quot;20307&quot; value=&quot;271&quot;/&gt;&lt;/object&gt;&lt;object type=&quot;3&quot; unique_id=&quot;10285&quot;&gt;&lt;property id=&quot;20148&quot; value=&quot;5&quot;/&gt;&lt;property id=&quot;20300&quot; value=&quot;Slide 16 - &amp;quot;Assistant DA s &amp;quot;&quot;/&gt;&lt;property id=&quot;20307&quot; value=&quot;272&quot;/&gt;&lt;/object&gt;&lt;object type=&quot;3&quot; unique_id=&quot;10286&quot;&gt;&lt;property id=&quot;20148&quot; value=&quot;5&quot;/&gt;&lt;property id=&quot;20300&quot; value=&quot;Slide 17 - &amp;quot;Assistant DA s &amp;quot;&quot;/&gt;&lt;property id=&quot;20307&quot; value=&quot;273&quot;/&gt;&lt;/object&gt;&lt;object type=&quot;3&quot; unique_id=&quot;10287&quot;&gt;&lt;property id=&quot;20148&quot; value=&quot;5&quot;/&gt;&lt;property id=&quot;20300&quot; value=&quot;Slide 18 - &amp;quot;Assistant DA s &amp;quot;&quot;/&gt;&lt;property id=&quot;20307&quot; value=&quot;274&quot;/&gt;&lt;/object&gt;&lt;object type=&quot;3&quot; unique_id=&quot;10288&quot;&gt;&lt;property id=&quot;20148&quot; value=&quot;5&quot;/&gt;&lt;property id=&quot;20300&quot; value=&quot;Slide 19 - &amp;quot;Assistant DA s &amp;quot;&quot;/&gt;&lt;property id=&quot;20307&quot; value=&quot;275&quot;/&gt;&lt;/object&gt;&lt;object type=&quot;3&quot; unique_id=&quot;10289&quot;&gt;&lt;property id=&quot;20148&quot; value=&quot;5&quot;/&gt;&lt;property id=&quot;20300&quot; value=&quot;Slide 20 - &amp;quot;Suggested Organization – Committees&amp;quot;&quot;/&gt;&lt;property id=&quot;20307&quot; value=&quot;276&quot;/&gt;&lt;/object&gt;&lt;object type=&quot;3&quot; unique_id=&quot;10290&quot;&gt;&lt;property id=&quot;20148&quot; value=&quot;5&quot;/&gt;&lt;property id=&quot;20300&quot; value=&quot;Slide 21 - &amp;quot;Approved District Fund Plan&amp;quot;&quot;/&gt;&lt;property id=&quot;20307&quot; value=&quot;277&quot;/&gt;&lt;/object&gt;&lt;object type=&quot;3&quot; unique_id=&quot;10291&quot;&gt;&lt;property id=&quot;20148&quot; value=&quot;5&quot;/&gt;&lt;property id=&quot;20300&quot; value=&quot;Slide 22 - &amp;quot;Insurance Coverage Available&amp;quot;&quot;/&gt;&lt;property id=&quot;20307&quot; value=&quot;278&quot;/&gt;&lt;/object&gt;&lt;object type=&quot;3&quot; unique_id=&quot;10292&quot;&gt;&lt;property id=&quot;20148&quot; value=&quot;5&quot;/&gt;&lt;property id=&quot;20300&quot; value=&quot;Slide 23 - &amp;quot;International Congress&amp;quot;&quot;/&gt;&lt;property id=&quot;20307&quot; value=&quot;279&quot;/&gt;&lt;/object&gt;&lt;object type=&quot;3&quot; unique_id=&quot;10293&quot;&gt;&lt;property id=&quot;20148&quot; value=&quot;5&quot;/&gt;&lt;property id=&quot;20300&quot; value=&quot;Slide 24 - &amp;quot;International Congress&amp;quot;&quot;/&gt;&lt;property id=&quot;20307&quot; value=&quot;280&quot;/&gt;&lt;/object&gt;&lt;object type=&quot;3&quot; unique_id=&quot;10294&quot;&gt;&lt;property id=&quot;20148&quot; value=&quot;5&quot;/&gt;&lt;property id=&quot;20300&quot; value=&quot;Slide 25 - &amp;quot;International Congress&amp;quot;&quot;/&gt;&lt;property id=&quot;20307&quot; value=&quot;281&quot;/&gt;&lt;/object&gt;&lt;object type=&quot;3&quot; unique_id=&quot;10295&quot;&gt;&lt;property id=&quot;20148&quot; value=&quot;5&quot;/&gt;&lt;property id=&quot;20300&quot; value=&quot;Slide 26 - &amp;quot;International Congress&amp;quot;&quot;/&gt;&lt;property id=&quot;20307&quot; value=&quot;28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LLU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1174</Words>
  <Application>Microsoft Office PowerPoint</Application>
  <PresentationFormat>On-screen Show (4:3)</PresentationFormat>
  <Paragraphs>316</Paragraphs>
  <Slides>30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Franklin Gothic Book</vt:lpstr>
      <vt:lpstr>Wingdings</vt:lpstr>
      <vt:lpstr>LLU Template</vt:lpstr>
      <vt:lpstr>Role of the DA / Expectations</vt:lpstr>
      <vt:lpstr>Objectives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Role of the DA</vt:lpstr>
      <vt:lpstr>Authority of the DA</vt:lpstr>
      <vt:lpstr>Chain of Command / Service</vt:lpstr>
      <vt:lpstr>Assistant DA s </vt:lpstr>
      <vt:lpstr>Assistant DA s </vt:lpstr>
      <vt:lpstr>Assistant DA s </vt:lpstr>
      <vt:lpstr>Assistant DA s </vt:lpstr>
      <vt:lpstr>Suggested Organization – Committees</vt:lpstr>
      <vt:lpstr>Approved District Fund Plan</vt:lpstr>
      <vt:lpstr>Insurance Coverage Available</vt:lpstr>
      <vt:lpstr>International Congress</vt:lpstr>
      <vt:lpstr>International Congress</vt:lpstr>
      <vt:lpstr>International Congress</vt:lpstr>
      <vt:lpstr>International Congress</vt:lpstr>
      <vt:lpstr>International Congress</vt:lpstr>
      <vt:lpstr>Expectations 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DA / ADA  Presentation Printable Version</dc:title>
  <dc:creator>Cathy Lusk</dc:creator>
  <cp:lastModifiedBy>Cathy Lusk</cp:lastModifiedBy>
  <cp:revision>32</cp:revision>
  <cp:lastPrinted>2014-10-06T15:05:58Z</cp:lastPrinted>
  <dcterms:created xsi:type="dcterms:W3CDTF">2013-10-08T13:29:14Z</dcterms:created>
  <dcterms:modified xsi:type="dcterms:W3CDTF">2016-09-29T13:41:52Z</dcterms:modified>
</cp:coreProperties>
</file>